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9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94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9C36C-0500-9046-A6AA-65452F37C864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B819D-4645-D945-A54A-68620F4D6F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584419-C34C-2249-BCC4-63705426D422}" type="slidenum">
              <a:rPr lang="en-US"/>
              <a:pPr/>
              <a:t>3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ED14C0-4F01-8C4D-B815-DA572C9157B6}" type="slidenum">
              <a:rPr lang="en-US"/>
              <a:pPr/>
              <a:t>4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180F65-EBDC-FE41-9F0F-9423B1392D2C}" type="slidenum">
              <a:rPr lang="en-US"/>
              <a:pPr/>
              <a:t>6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26CAD6-322B-2D45-929E-927E84F92104}" type="slidenum">
              <a:rPr lang="en-US"/>
              <a:pPr/>
              <a:t>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1D6E0-8007-AF46-8599-387197A464BB}" type="slidenum">
              <a:rPr lang="en-US"/>
              <a:pPr/>
              <a:t>9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AC8820-D6AF-7445-94A2-416D679B437C}" type="slidenum">
              <a:rPr lang="en-US"/>
              <a:pPr/>
              <a:t>10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58050-5AE8-A443-B340-FDEE4970140B}" type="slidenum">
              <a:rPr lang="en-US"/>
              <a:pPr/>
              <a:t>11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C1B40-4547-9148-9B6B-2D5BC84BB539}" type="slidenum">
              <a:rPr lang="en-US"/>
              <a:pPr/>
              <a:t>12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4EA71-5053-4541-8E68-B305FB96C3A4}" type="slidenum">
              <a:rPr lang="en-US"/>
              <a:pPr/>
              <a:t>13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650A701E-2F45-1343-A4A3-385D0884D6E2}" type="datetimeFigureOut">
              <a:rPr lang="en-US" smtClean="0"/>
              <a:pPr/>
              <a:t>4/18/12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A91E7D7-7FAA-5444-B065-E19F66C20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ilibustercartoons.com/nikita.gif" TargetMode="Externa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hndclare.net/images/Armwrestling.gif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banmissilecrisis.org/images/nyt1.jpg" TargetMode="External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.timeinc.net/time/magazine/archive/covers/1961/1101610908_400.jpg" TargetMode="External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libustercartoons.com/nikita.gif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chives.cnn.com/2000/US/03/31/cuba.boy.02/map.florida.cuba.miami.jpg" TargetMode="Externa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ventudrebelde.cu/UserFiles/Image/2006/agosto/fidel-castro/fidel-castro-4.jpg" TargetMode="External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8/BayofPigs.jpg" TargetMode="External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imabuku.com/lacabana/castro-1.gif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cities.com/jupiter_irbm/memorabilia.htm" TargetMode="External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1027"/>
          <p:cNvSpPr>
            <a:spLocks noGrp="1" noChangeArrowheads="1"/>
          </p:cNvSpPr>
          <p:nvPr>
            <p:ph idx="1"/>
          </p:nvPr>
        </p:nvSpPr>
        <p:spPr>
          <a:xfrm>
            <a:off x="5029200" y="1466850"/>
            <a:ext cx="38862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/>
              <a:t>Do Now</a:t>
            </a:r>
            <a:r>
              <a:rPr lang="en-US" dirty="0"/>
              <a:t>:</a:t>
            </a:r>
            <a:r>
              <a:rPr lang="en-US" dirty="0" smtClean="0"/>
              <a:t> </a:t>
            </a:r>
          </a:p>
          <a:p>
            <a:pPr algn="ctr">
              <a:buNone/>
            </a:pPr>
            <a:r>
              <a:rPr lang="en-US" dirty="0" smtClean="0"/>
              <a:t> Read the tips and tricks for analyzing a political cartoon. Then, analyze </a:t>
            </a:r>
            <a:r>
              <a:rPr lang="en-US" dirty="0"/>
              <a:t>the meaning and symbols of the political </a:t>
            </a:r>
            <a:r>
              <a:rPr lang="en-US" dirty="0" smtClean="0"/>
              <a:t>cartoon on your worksheet. Be as detailed as possible.</a:t>
            </a:r>
            <a:endParaRPr lang="en-US" dirty="0"/>
          </a:p>
        </p:txBody>
      </p:sp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915400" cy="108585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Aim </a:t>
            </a:r>
            <a:r>
              <a:rPr lang="en-US" sz="2400" b="1" dirty="0" smtClean="0"/>
              <a:t>(L51)</a:t>
            </a:r>
            <a:r>
              <a:rPr lang="en-US" sz="2400" dirty="0" smtClean="0"/>
              <a:t>:  </a:t>
            </a:r>
            <a:r>
              <a:rPr lang="en-US" sz="1778" i="1" dirty="0"/>
              <a:t>How did the Cuban </a:t>
            </a:r>
            <a:r>
              <a:rPr lang="en-US" sz="1778" i="1" dirty="0" smtClean="0"/>
              <a:t>Missile Crisis </a:t>
            </a:r>
            <a:r>
              <a:rPr lang="en-US" sz="1778" i="1" dirty="0"/>
              <a:t>increase Cold War tensions?</a:t>
            </a:r>
            <a:r>
              <a:rPr lang="en-US" sz="3300" dirty="0" smtClean="0"/>
              <a:t/>
            </a:r>
            <a:br>
              <a:rPr lang="en-US" sz="3300" dirty="0" smtClean="0"/>
            </a:br>
            <a:endParaRPr lang="en-US" dirty="0"/>
          </a:p>
        </p:txBody>
      </p:sp>
      <p:pic>
        <p:nvPicPr>
          <p:cNvPr id="52228" name="Picture 1028" descr="nikit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59935"/>
            <a:ext cx="5205380" cy="55932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69327" y="31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· </a:t>
            </a:r>
            <a:r>
              <a:rPr lang="en-US" sz="2800" dirty="0" smtClean="0">
                <a:latin typeface="Times New Roman" charset="0"/>
              </a:rPr>
              <a:t>President Kennedy </a:t>
            </a:r>
            <a:r>
              <a:rPr lang="en-US" sz="2800" dirty="0">
                <a:latin typeface="Times New Roman" charset="0"/>
              </a:rPr>
              <a:t>announced that American warships would stop any Soviet ship carrying missiles.</a:t>
            </a:r>
          </a:p>
        </p:txBody>
      </p:sp>
      <p:pic>
        <p:nvPicPr>
          <p:cNvPr id="35843" name="Picture 3" descr="Armwrestli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2281" t="8038" r="8150" b="5742"/>
          <a:stretch>
            <a:fillRect/>
          </a:stretch>
        </p:blipFill>
        <p:spPr bwMode="auto">
          <a:xfrm>
            <a:off x="304800" y="925513"/>
            <a:ext cx="8683625" cy="593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nyt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5901" t="3781" b="27016"/>
          <a:stretch>
            <a:fillRect/>
          </a:stretch>
        </p:blipFill>
        <p:spPr bwMode="auto">
          <a:xfrm>
            <a:off x="1066800" y="228600"/>
            <a:ext cx="7778750" cy="4495800"/>
          </a:xfrm>
          <a:prstGeom prst="rect">
            <a:avLst/>
          </a:prstGeom>
          <a:noFill/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0" y="50292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 i="1" dirty="0">
                <a:latin typeface="Times New Roman" charset="0"/>
              </a:rPr>
              <a:t>Result:  President Kennedy blockaded Cuba and forced the Soviets to remove the missiles.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257800" y="1752600"/>
            <a:ext cx="3886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dirty="0" smtClean="0">
                <a:latin typeface="Times New Roman" charset="0"/>
              </a:rPr>
              <a:t>Soviet Leader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800" b="1" dirty="0" smtClean="0">
                <a:latin typeface="Times New Roman" charset="0"/>
              </a:rPr>
              <a:t>Nikita </a:t>
            </a:r>
            <a:r>
              <a:rPr lang="en-US" sz="2800" b="1" dirty="0">
                <a:latin typeface="Times New Roman" charset="0"/>
              </a:rPr>
              <a:t>Khrushchev</a:t>
            </a:r>
          </a:p>
        </p:txBody>
      </p:sp>
      <p:pic>
        <p:nvPicPr>
          <p:cNvPr id="37892" name="Picture 4" descr="1101610908_4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50"/>
            <a:ext cx="5200650" cy="685165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2191" y="443048"/>
            <a:ext cx="3426539" cy="1004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44071" y="3337622"/>
            <a:ext cx="32046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Known For:</a:t>
            </a:r>
          </a:p>
          <a:p>
            <a:pPr algn="ctr"/>
            <a:r>
              <a:rPr lang="en-US" sz="2800" dirty="0" smtClean="0"/>
              <a:t>H</a:t>
            </a:r>
            <a:r>
              <a:rPr lang="en-US" sz="2800" dirty="0" smtClean="0"/>
              <a:t>is </a:t>
            </a:r>
            <a:r>
              <a:rPr lang="en-US" sz="2800" dirty="0" smtClean="0"/>
              <a:t>enthusiastic belief that Communism would triumph over </a:t>
            </a:r>
            <a:r>
              <a:rPr lang="en-US" sz="2800" dirty="0" smtClean="0"/>
              <a:t>capitalism!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nikit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88"/>
            <a:ext cx="4570413" cy="6856412"/>
          </a:xfrm>
          <a:prstGeom prst="rect">
            <a:avLst/>
          </a:prstGeom>
          <a:noFill/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4572000" y="0"/>
            <a:ext cx="45720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"I found myself in the difficult position of having to decide on a course of action which would answer the American threat but which would also avoid war.  Any fool can start a war, and once he's done so, even the wisest of men are helpless to stop it-- especially if its a nuclear war.” </a:t>
            </a:r>
            <a:endParaRPr lang="en-US" sz="2800" dirty="0" smtClean="0">
              <a:latin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800" dirty="0" smtClean="0">
                <a:latin typeface="Times New Roman" charset="0"/>
              </a:rPr>
              <a:t>                - </a:t>
            </a:r>
            <a:r>
              <a:rPr lang="en-US" sz="2800" dirty="0">
                <a:latin typeface="Times New Roman" charset="0"/>
              </a:rPr>
              <a:t>Nikita Khrushchev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8153400" cy="4114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Who</a:t>
            </a:r>
            <a:r>
              <a:rPr lang="en-US" dirty="0"/>
              <a:t>:  </a:t>
            </a:r>
            <a:r>
              <a:rPr lang="en-US" b="1" dirty="0"/>
              <a:t>Cuba, Soviet Union, United States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6934200" cy="10858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 smtClean="0"/>
              <a:t>CAUSE AND EFFECT</a:t>
            </a:r>
            <a:br>
              <a:rPr lang="en-US" sz="3400" dirty="0" smtClean="0"/>
            </a:br>
            <a:r>
              <a:rPr lang="en-US" sz="3400" dirty="0" smtClean="0"/>
              <a:t>- Bay </a:t>
            </a:r>
            <a:r>
              <a:rPr lang="en-US" sz="3400" dirty="0"/>
              <a:t>of Pigs</a:t>
            </a:r>
            <a:r>
              <a:rPr lang="en-US" sz="3400" dirty="0" smtClean="0"/>
              <a:t> Invasion </a:t>
            </a:r>
            <a:r>
              <a:rPr lang="en-US" sz="3400" dirty="0"/>
              <a:t>1961</a:t>
            </a:r>
            <a:r>
              <a:rPr lang="en-US" sz="3400" dirty="0" smtClean="0"/>
              <a:t> </a:t>
            </a:r>
            <a:br>
              <a:rPr lang="en-US" sz="3400" dirty="0" smtClean="0"/>
            </a:br>
            <a:r>
              <a:rPr lang="en-US" sz="3400" dirty="0" smtClean="0"/>
              <a:t>- Cuban </a:t>
            </a:r>
            <a:r>
              <a:rPr lang="en-US" sz="3400" dirty="0"/>
              <a:t>Missile Crisis </a:t>
            </a:r>
            <a:r>
              <a:rPr lang="en-US" sz="3400" dirty="0" smtClean="0"/>
              <a:t>1962</a:t>
            </a:r>
            <a:br>
              <a:rPr lang="en-US" sz="3400" dirty="0" smtClean="0"/>
            </a:br>
            <a:endParaRPr lang="en-US" dirty="0"/>
          </a:p>
        </p:txBody>
      </p:sp>
      <p:pic>
        <p:nvPicPr>
          <p:cNvPr id="28676" name="Picture 4" descr="map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7805" y="2188797"/>
            <a:ext cx="5867400" cy="447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0"/>
            <a:ext cx="937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 In 1959, Fidel Castro led a communist revolution in Cuba, causing thousands of Cubans to flee to the United States. </a:t>
            </a:r>
          </a:p>
        </p:txBody>
      </p:sp>
      <p:pic>
        <p:nvPicPr>
          <p:cNvPr id="30723" name="Picture 3" descr="fidel-castro-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3232" t="2721" r="14677" b="10400"/>
          <a:stretch>
            <a:fillRect/>
          </a:stretch>
        </p:blipFill>
        <p:spPr bwMode="auto">
          <a:xfrm>
            <a:off x="5410200" y="914400"/>
            <a:ext cx="3025775" cy="5484813"/>
          </a:xfrm>
          <a:prstGeom prst="rect">
            <a:avLst/>
          </a:prstGeom>
          <a:noFill/>
        </p:spPr>
      </p:pic>
      <p:pic>
        <p:nvPicPr>
          <p:cNvPr id="30724" name="Picture 4" descr="young_castro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914400"/>
            <a:ext cx="4122738" cy="5486400"/>
          </a:xfrm>
          <a:prstGeom prst="rect">
            <a:avLst/>
          </a:prstGeom>
          <a:noFill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04800" y="6338888"/>
            <a:ext cx="419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i="1">
                <a:latin typeface="Times New Roman" charset="0"/>
              </a:rPr>
              <a:t>Fidel Castro, 1950’s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334000" y="6338888"/>
            <a:ext cx="3048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i="1">
                <a:latin typeface="Times New Roman" charset="0"/>
              </a:rPr>
              <a:t>Fidel Castro,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/>
      <p:bldP spid="307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u="sng">
                <a:latin typeface="Times New Roman" charset="0"/>
              </a:rPr>
              <a:t>Bay of Pigs Invasion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· The U.S. became worried as Cuba received increased amounts of aid from the Soviet Union.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0" y="19050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· In 1961, President John F. Kennedy approved of a </a:t>
            </a:r>
            <a:r>
              <a:rPr lang="en-US" sz="2800" dirty="0" smtClean="0">
                <a:latin typeface="Times New Roman" charset="0"/>
              </a:rPr>
              <a:t>plan by the CIA </a:t>
            </a:r>
            <a:r>
              <a:rPr lang="en-US" sz="2800" dirty="0">
                <a:latin typeface="Times New Roman" charset="0"/>
              </a:rPr>
              <a:t>to overthrow Castro’s government with the help of Cuban </a:t>
            </a:r>
            <a:r>
              <a:rPr lang="en-US" sz="2800" b="1" i="1" dirty="0">
                <a:latin typeface="Times New Roman" charset="0"/>
              </a:rPr>
              <a:t>exiles</a:t>
            </a:r>
            <a:r>
              <a:rPr lang="en-US" sz="2800" dirty="0">
                <a:latin typeface="Times New Roman" charset="0"/>
              </a:rPr>
              <a:t>. </a:t>
            </a:r>
          </a:p>
        </p:txBody>
      </p:sp>
      <p:pic>
        <p:nvPicPr>
          <p:cNvPr id="31749" name="Picture 5" descr="Image:BayofPigs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9995"/>
            <a:ext cx="9140825" cy="335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  <p:bldP spid="317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054" y="1447389"/>
            <a:ext cx="6365950" cy="4504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1767" y="612819"/>
            <a:ext cx="7481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Papyrus Condensed"/>
              </a:rPr>
              <a:t>Why do you feel Cuban exiles were chosen to assist in this mission?</a:t>
            </a:r>
            <a:endParaRPr lang="en-US" sz="2800" b="1" dirty="0">
              <a:latin typeface="Papyrus Condense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sz="2800" dirty="0">
                <a:latin typeface="Times New Roman" charset="0"/>
              </a:rPr>
              <a:t>· The exiles landed at the Bay of Pigs in Southern Cuba where they were easily defeated by Cuban forces, strengthening Fidel Castro and embarrassing the United States. </a:t>
            </a:r>
          </a:p>
        </p:txBody>
      </p:sp>
      <p:pic>
        <p:nvPicPr>
          <p:cNvPr id="32771" name="Picture 3" descr="castro-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74775"/>
            <a:ext cx="6664325" cy="5483225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629400" y="2068513"/>
            <a:ext cx="2514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1" i="1" dirty="0">
                <a:latin typeface="Times New Roman" charset="0"/>
              </a:rPr>
              <a:t>Fidel Castro, parading through the streets of Havana after his victory against Cuban expatriates in the Bay of Pigs invasion. (1961)</a:t>
            </a:r>
            <a:endParaRPr lang="en-US" sz="2800" b="1" i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89" y="871326"/>
            <a:ext cx="8715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2400" b="1" dirty="0" smtClean="0"/>
          </a:p>
          <a:p>
            <a:pPr lvl="1" algn="just">
              <a:buFont typeface="Arial"/>
              <a:buChar char="•"/>
            </a:pPr>
            <a:r>
              <a:rPr lang="en-US" sz="2400" b="1" dirty="0" smtClean="0"/>
              <a:t>Two </a:t>
            </a:r>
            <a:r>
              <a:rPr lang="en-US" sz="2400" b="1" dirty="0" smtClean="0"/>
              <a:t>of the ships were sunk, including the ship that was carrying most of the supplies.</a:t>
            </a:r>
            <a:r>
              <a:rPr lang="en-US" sz="2400" b="1" dirty="0" smtClean="0"/>
              <a:t> </a:t>
            </a:r>
          </a:p>
          <a:p>
            <a:pPr lvl="1" algn="just">
              <a:buFont typeface="Arial"/>
              <a:buChar char="•"/>
            </a:pPr>
            <a:endParaRPr lang="en-US" sz="2400" b="1" dirty="0" smtClean="0"/>
          </a:p>
          <a:p>
            <a:pPr lvl="1" algn="just">
              <a:buFont typeface="Arial"/>
              <a:buChar char="•"/>
            </a:pPr>
            <a:r>
              <a:rPr lang="en-US" sz="2400" b="1" dirty="0" smtClean="0"/>
              <a:t>Two </a:t>
            </a:r>
            <a:r>
              <a:rPr lang="en-US" sz="2400" b="1" dirty="0" smtClean="0"/>
              <a:t>of the planes that were attempting to give</a:t>
            </a:r>
            <a:r>
              <a:rPr lang="en-US" sz="2400" b="1" dirty="0" smtClean="0"/>
              <a:t>                air</a:t>
            </a:r>
            <a:r>
              <a:rPr lang="en-US" sz="2400" b="1" dirty="0" smtClean="0"/>
              <a:t>-cover were also shot </a:t>
            </a:r>
            <a:r>
              <a:rPr lang="en-US" sz="2400" b="1" dirty="0" smtClean="0"/>
              <a:t>down.</a:t>
            </a:r>
            <a:r>
              <a:rPr lang="en-US" sz="2400" b="1" dirty="0" smtClean="0"/>
              <a:t> </a:t>
            </a:r>
            <a:r>
              <a:rPr lang="en-US" sz="2400" b="1" dirty="0" smtClean="0"/>
              <a:t>Within 72hours </a:t>
            </a:r>
            <a:r>
              <a:rPr lang="en-US" sz="2400" b="1" dirty="0" smtClean="0"/>
              <a:t>all the invading troops had been killed, wounded or had surrendered.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0923" y="494672"/>
            <a:ext cx="64528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pple Chancery"/>
              </a:rPr>
              <a:t>Some </a:t>
            </a:r>
            <a:r>
              <a:rPr lang="en-US" sz="3200" dirty="0" smtClean="0">
                <a:latin typeface="Impact"/>
              </a:rPr>
              <a:t>NOT SO GREAT </a:t>
            </a:r>
            <a:r>
              <a:rPr lang="en-US" sz="2800" dirty="0" smtClean="0">
                <a:latin typeface="Apple Chancery"/>
              </a:rPr>
              <a:t>Results. . . .</a:t>
            </a:r>
            <a:endParaRPr lang="en-US" sz="2800" dirty="0">
              <a:latin typeface="Apple Chancery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6638" y="3918314"/>
            <a:ext cx="3810000" cy="279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8780" y="4345333"/>
            <a:ext cx="3331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Fidel watching the Bay of Pigs </a:t>
            </a:r>
          </a:p>
          <a:p>
            <a:r>
              <a:rPr lang="en-US" i="1" dirty="0" smtClean="0"/>
              <a:t>From a tank near Playa </a:t>
            </a:r>
            <a:r>
              <a:rPr lang="en-US" i="1" dirty="0" err="1" smtClean="0"/>
              <a:t>Grion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4504312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i="1" dirty="0">
                <a:latin typeface="Times New Roman" charset="0"/>
              </a:rPr>
              <a:t>Americans, two of whom were eventually executed, are arrested in April 1961. They were accused by the Cuban government of smuggling guns to anti-Communist rebels a few days before the Bay of Pigs invasion.</a:t>
            </a:r>
          </a:p>
        </p:txBody>
      </p:sp>
      <p:pic>
        <p:nvPicPr>
          <p:cNvPr id="33796" name="Picture 4" descr="eeis_01_img0095%5B1%5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78962"/>
            <a:ext cx="6946900" cy="4568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181600" y="0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 b="1" u="sng">
                <a:latin typeface="Times New Roman" charset="0"/>
              </a:rPr>
              <a:t>The Cuban            Missile Crisis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181600" y="1219200"/>
            <a:ext cx="3962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Char char="•"/>
            </a:pPr>
            <a:r>
              <a:rPr lang="en-US" sz="2800" dirty="0">
                <a:latin typeface="Times New Roman" charset="0"/>
              </a:rPr>
              <a:t> The Soviet Union began to build missile bases in Cuba, worrying Americans that we were vulnerable to attack.</a:t>
            </a:r>
          </a:p>
        </p:txBody>
      </p:sp>
      <p:pic>
        <p:nvPicPr>
          <p:cNvPr id="34820" name="Picture 4" descr="cuban_missile_crisi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137150" cy="685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128</TotalTime>
  <Words>495</Words>
  <Application>Microsoft Macintosh PowerPoint</Application>
  <PresentationFormat>On-screen Show (4:3)</PresentationFormat>
  <Paragraphs>41</Paragraphs>
  <Slides>13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Aim (L51):  How did the Cuban Missile Crisis increase Cold War tensions? </vt:lpstr>
      <vt:lpstr> CAUSE AND EFFECT - Bay of Pigs Invasion 1961  - Cuban Missile Crisis 1962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 (L51):  How did the Cuban Missile Crisis increase Cold War tensions? </dc:title>
  <dc:creator>NYCDOE</dc:creator>
  <cp:lastModifiedBy>NYCDOE</cp:lastModifiedBy>
  <cp:revision>2</cp:revision>
  <dcterms:created xsi:type="dcterms:W3CDTF">2012-04-18T14:41:30Z</dcterms:created>
  <dcterms:modified xsi:type="dcterms:W3CDTF">2012-04-18T15:47:00Z</dcterms:modified>
</cp:coreProperties>
</file>